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373" r:id="rId4"/>
    <p:sldId id="374" r:id="rId5"/>
    <p:sldId id="258" r:id="rId6"/>
    <p:sldId id="376" r:id="rId7"/>
    <p:sldId id="377" r:id="rId8"/>
    <p:sldId id="265" r:id="rId9"/>
    <p:sldId id="369" r:id="rId10"/>
    <p:sldId id="379" r:id="rId11"/>
    <p:sldId id="380" r:id="rId12"/>
    <p:sldId id="381" r:id="rId13"/>
    <p:sldId id="382" r:id="rId14"/>
    <p:sldId id="378" r:id="rId15"/>
    <p:sldId id="38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702AD8-E05D-4E59-B6D0-8D7CD38BEC55}">
          <p14:sldIdLst>
            <p14:sldId id="256"/>
            <p14:sldId id="257"/>
            <p14:sldId id="373"/>
            <p14:sldId id="374"/>
            <p14:sldId id="258"/>
          </p14:sldIdLst>
        </p14:section>
        <p14:section name="Platinum" id="{2895EE21-5BF8-41E4-A876-90D20654A49B}">
          <p14:sldIdLst>
            <p14:sldId id="376"/>
          </p14:sldIdLst>
        </p14:section>
        <p14:section name="Gold" id="{467029B3-A6B8-4EA7-BFC8-398422055AB8}">
          <p14:sldIdLst>
            <p14:sldId id="377"/>
          </p14:sldIdLst>
        </p14:section>
        <p14:section name="Silver" id="{A96AB4E8-B25B-4C48-AC9C-DFBD85F3498D}">
          <p14:sldIdLst>
            <p14:sldId id="265"/>
          </p14:sldIdLst>
        </p14:section>
        <p14:section name="White" id="{AD7198A3-A7C3-42C6-A860-15F63CD3B4E8}">
          <p14:sldIdLst>
            <p14:sldId id="369"/>
          </p14:sldIdLst>
        </p14:section>
        <p14:section name="Half Page Ads" id="{DD38EF31-1492-45D9-905D-962DCB2F503E}">
          <p14:sldIdLst>
            <p14:sldId id="379"/>
          </p14:sldIdLst>
        </p14:section>
        <p14:section name="Quarter Vertical" id="{D2FDDCDD-6B50-4027-A7C9-FA3119551D89}">
          <p14:sldIdLst>
            <p14:sldId id="380"/>
          </p14:sldIdLst>
        </p14:section>
        <p14:section name="Quarter Horizontal" id="{E920D27A-D382-40F3-93A2-B37EBB5F1687}">
          <p14:sldIdLst>
            <p14:sldId id="381"/>
          </p14:sldIdLst>
        </p14:section>
        <p14:section name="Eight Ads" id="{587315D2-FB2A-4C1A-80DE-0482DF5A39B3}">
          <p14:sldIdLst>
            <p14:sldId id="382"/>
            <p14:sldId id="378"/>
            <p14:sldId id="383"/>
          </p14:sldIdLst>
        </p14:section>
        <p14:section name="Untitled Section" id="{A88E7952-C27A-4E00-A6E1-D23CAC6642C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576B"/>
    <a:srgbClr val="F37321"/>
    <a:srgbClr val="6889C6"/>
    <a:srgbClr val="5BBA4C"/>
    <a:srgbClr val="C15DA3"/>
    <a:srgbClr val="5859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2" autoAdjust="0"/>
    <p:restoredTop sz="95630" autoAdjust="0"/>
  </p:normalViewPr>
  <p:slideViewPr>
    <p:cSldViewPr>
      <p:cViewPr varScale="1">
        <p:scale>
          <a:sx n="103" d="100"/>
          <a:sy n="103" d="100"/>
        </p:scale>
        <p:origin x="-67" y="-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1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F26B9-F27C-4D9F-8C96-9ACED8EF15A3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3DFDE-CA74-4CEE-8C93-E8EA3DD3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3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3DFDE-CA74-4CEE-8C93-E8EA3DD33D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3DFDE-CA74-4CEE-8C93-E8EA3DD33D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40D905C-75B1-423E-9A7C-1DEF45ED5E0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1019BE6-0F36-47C7-81FF-899BE98BD68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" y="0"/>
            <a:ext cx="9130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6000" fill="hold" nodeType="clickEffect" p14:presetBounceEnd="5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5000">
                                          <p:cBhvr>
                                            <p:cTn id="6" dur="3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3" presetClass="exit" presetSubtype="32" fill="hold" nodeType="click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plus(out)">
                                          <p:cBhvr>
                                            <p:cTn id="10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600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3" presetClass="exit" presetSubtype="32" fill="hold" nodeType="click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plus(out)">
                                          <p:cBhvr>
                                            <p:cTn id="10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497" y="127965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Half Page </a:t>
            </a:r>
          </a:p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Level</a:t>
            </a:r>
          </a:p>
          <a:p>
            <a:r>
              <a:rPr lang="en-US" sz="5000" dirty="0" smtClean="0">
                <a:solidFill>
                  <a:srgbClr val="F37321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9050"/>
            <a:ext cx="3974523" cy="51435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30" y="12234"/>
            <a:ext cx="3974523" cy="51435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"/>
            <a:ext cx="3974523" cy="5143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7" y="0"/>
            <a:ext cx="3974523" cy="5143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3974523" cy="5143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497" y="127965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Quarter Page Level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497" y="127965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Quarter Page Level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497" y="127965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Eighth Page Level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7166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771650"/>
            <a:ext cx="397452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200150"/>
            <a:ext cx="65700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Generous Donors and Sponsors of AHRC’s Dinner </a:t>
            </a:r>
          </a:p>
          <a:p>
            <a:r>
              <a:rPr lang="en-US" sz="2000" b="1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People We Support</a:t>
            </a:r>
            <a:endParaRPr lang="en-US" sz="2000" b="1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1123950"/>
            <a:ext cx="7620000" cy="0"/>
          </a:xfrm>
          <a:prstGeom prst="line">
            <a:avLst/>
          </a:prstGeom>
          <a:ln w="57150">
            <a:solidFill>
              <a:srgbClr val="688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51435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Dinner </a:t>
            </a:r>
            <a:endParaRPr lang="en-US" sz="3000" b="1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5092" y="4809014"/>
            <a:ext cx="5775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W. Williams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6661" y="2082534"/>
            <a:ext cx="2534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4377 Bronx Boulevard Realty, LLC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1035" y="2370951"/>
            <a:ext cx="903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Akker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2647950"/>
            <a:ext cx="1294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Kathy Broderick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" y="2952750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Brodksy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3257550"/>
            <a:ext cx="1703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Caris</a:t>
            </a:r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Consulting, LLC.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0600" y="3590151"/>
            <a:ext cx="1071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Judith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DeIasi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3867150"/>
            <a:ext cx="1665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Gotham Maintenance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0600" y="4171950"/>
            <a:ext cx="138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Gubitosi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4504551"/>
            <a:ext cx="37211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J. Klein - International Blind Contractors, Ltd.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0600" y="4809351"/>
            <a:ext cx="1186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Kokeb</a:t>
            </a:r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Kebede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36698" y="2071932"/>
            <a:ext cx="95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Livoti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7226" y="2368366"/>
            <a:ext cx="11773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Mainzer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2866" y="2647950"/>
            <a:ext cx="1181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Carmen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Mojer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1600" y="2952750"/>
            <a:ext cx="1593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 &amp; Maria Ortega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3257550"/>
            <a:ext cx="1172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Schwebel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3534549"/>
            <a:ext cx="1741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Benefit Guidance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600" y="3811548"/>
            <a:ext cx="21467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Gina R. Fredericks-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Swensen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81600" y="4123551"/>
            <a:ext cx="11660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 Toplitsky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95092" y="4476750"/>
            <a:ext cx="1063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Esme </a:t>
            </a:r>
            <a:r>
              <a:rPr lang="en-US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Usdan</a:t>
            </a:r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55" y="-760452"/>
            <a:ext cx="706582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8" grpId="1"/>
      <p:bldP spid="3" grpId="0"/>
      <p:bldP spid="3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1435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4000" b="1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en-US" sz="4000" b="1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62150"/>
            <a:ext cx="2743200" cy="13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3954" y="971550"/>
            <a:ext cx="5181600" cy="0"/>
          </a:xfrm>
          <a:prstGeom prst="line">
            <a:avLst/>
          </a:prstGeom>
          <a:ln w="57150">
            <a:solidFill>
              <a:srgbClr val="688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785" y="-1924050"/>
            <a:ext cx="3974523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1201479"/>
            <a:ext cx="2362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A. Murphy	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Toni Agovino               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Gail Fishkind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Raymond Ferrigno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Gordon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J. Kennedy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 Krassner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en-US" b="1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Petrino</a:t>
            </a:r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William Stone</a:t>
            </a:r>
          </a:p>
          <a:p>
            <a:endParaRPr lang="en-US" b="1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Angelo Aponte</a:t>
            </a:r>
            <a:endParaRPr lang="en-US" b="1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1200150"/>
            <a:ext cx="266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Chairperson	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               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Member</a:t>
            </a:r>
          </a:p>
          <a:p>
            <a:endParaRPr lang="en-US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en-US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975330"/>
            <a:ext cx="7065819" cy="9144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19187" y="432256"/>
            <a:ext cx="4619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66576B"/>
                </a:solidFill>
                <a:latin typeface="Lucida Bright" panose="02040602050505020304" pitchFamily="18" charset="0"/>
              </a:rPr>
              <a:t>Annual Dinner Committee</a:t>
            </a:r>
          </a:p>
        </p:txBody>
      </p:sp>
    </p:spTree>
    <p:extLst>
      <p:ext uri="{BB962C8B-B14F-4D97-AF65-F5344CB8AC3E}">
        <p14:creationId xmlns:p14="http://schemas.microsoft.com/office/powerpoint/2010/main" val="32935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129189"/>
            <a:ext cx="3276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Officers</a:t>
            </a:r>
          </a:p>
          <a:p>
            <a:endParaRPr lang="en-US" sz="14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Angelo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Aponte, President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 J.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Leahy,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Sharyn Van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Reepinghen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Murphy,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Raymond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Ferrigno,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Tina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Veale,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5th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 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Liska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Treasurer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Chrysostomou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Marilyn Jaffe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Ruiz, </a:t>
            </a:r>
            <a:r>
              <a:rPr lang="en-US" sz="1400" i="1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 </a:t>
            </a:r>
            <a:r>
              <a:rPr lang="en-US" sz="1400" i="1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 Secretary</a:t>
            </a:r>
            <a:endParaRPr lang="en-US" sz="14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34374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AHRC New York City </a:t>
            </a:r>
          </a:p>
          <a:p>
            <a:r>
              <a:rPr lang="en-US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Chapter of the Arc New York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1129189"/>
            <a:ext cx="1981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</a:p>
          <a:p>
            <a:endParaRPr lang="en-US" sz="14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Toni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Agovino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Bini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Brodsky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Cervasio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Lourdes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Gail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Fishkind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Melvin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Gertner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Cory O.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Henkel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J.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Kennedy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Krassner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Anthony </a:t>
            </a:r>
            <a:r>
              <a:rPr lang="en-US" sz="1400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Lazanas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MinervaModern Regular" pitchFamily="50" charset="0"/>
            </a:endParaRPr>
          </a:p>
          <a:p>
            <a:endParaRPr lang="en-US" sz="1400" dirty="0">
              <a:solidFill>
                <a:srgbClr val="66576B"/>
              </a:solidFill>
              <a:latin typeface="MinervaModern Regular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1557742"/>
            <a:ext cx="1752600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Evander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Lomke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Edith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Niedert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Genevieve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O’Neil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Petrino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Pickholz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N.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Simran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Kaur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Sachdev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Nilsa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Santiago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Germaine </a:t>
            </a:r>
            <a:r>
              <a:rPr lang="en-US" sz="1400" baseline="30000" dirty="0" err="1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Laviscount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Jeanne </a:t>
            </a:r>
            <a:r>
              <a:rPr lang="en-US" sz="1400" baseline="30000" dirty="0" err="1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Sdroulas</a:t>
            </a:r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William Stone</a:t>
            </a:r>
          </a:p>
          <a:p>
            <a:pPr marL="400050" indent="-400050">
              <a:buAutoNum type="romanUcPeriod"/>
            </a:pPr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Kerry Wright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04800" y="895350"/>
            <a:ext cx="5181600" cy="0"/>
          </a:xfrm>
          <a:prstGeom prst="line">
            <a:avLst/>
          </a:prstGeom>
          <a:ln w="57150">
            <a:solidFill>
              <a:srgbClr val="688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9050"/>
            <a:ext cx="6664037" cy="822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4600" y="1123950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Staff</a:t>
            </a:r>
          </a:p>
          <a:p>
            <a:endParaRPr lang="en-US" sz="14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R. Damiani, </a:t>
            </a:r>
            <a:r>
              <a:rPr lang="pt-BR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</a:t>
            </a:r>
            <a:r>
              <a:rPr lang="pt-BR" sz="14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Officer</a:t>
            </a:r>
          </a:p>
          <a:p>
            <a:endParaRPr lang="pt-BR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 West, Chief Financial Officer</a:t>
            </a:r>
          </a:p>
          <a:p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Kathy 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Broderick, Acting Chief Operating Officer</a:t>
            </a:r>
          </a:p>
          <a:p>
            <a:endParaRPr lang="en-US" sz="1400" baseline="30000" dirty="0" smtClean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 smtClean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Alden </a:t>
            </a:r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Kaplan, Senior Policy Advisor</a:t>
            </a:r>
          </a:p>
          <a:p>
            <a:endParaRPr lang="en-US" sz="1400" baseline="30000" dirty="0">
              <a:solidFill>
                <a:srgbClr val="665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aseline="30000" dirty="0">
                <a:solidFill>
                  <a:srgbClr val="665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Greenberg, Founder (Deceased)</a:t>
            </a:r>
          </a:p>
          <a:p>
            <a:endParaRPr lang="en-US" sz="1400" baseline="30000" dirty="0">
              <a:solidFill>
                <a:srgbClr val="66576B"/>
              </a:solidFill>
              <a:latin typeface="MinervaModern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400" y="-857250"/>
            <a:ext cx="16459200" cy="7315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6527" y="4302264"/>
            <a:ext cx="8534400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6889C6"/>
                  </a:solidFill>
                </a:ln>
                <a:solidFill>
                  <a:srgbClr val="C15DA3"/>
                </a:solidFill>
                <a:latin typeface="Archivo Black" panose="020B0A04020102020204" pitchFamily="34" charset="0"/>
              </a:rPr>
              <a:t>Thank you to our sponsors!</a:t>
            </a:r>
            <a:endParaRPr lang="en-US" sz="4000" dirty="0">
              <a:ln>
                <a:solidFill>
                  <a:srgbClr val="6889C6"/>
                </a:solidFill>
              </a:ln>
              <a:solidFill>
                <a:srgbClr val="C15DA3"/>
              </a:solidFill>
              <a:latin typeface="Archivo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6200" y="135255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KONICA MINOLTA</a:t>
            </a:r>
            <a:endParaRPr lang="en-US" sz="4000" dirty="0">
              <a:solidFill>
                <a:srgbClr val="F37321"/>
              </a:solidFill>
              <a:latin typeface="Archivo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03835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printing our Dinner Journal Pro-Bono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62400" y="135255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DUFF &amp; PHELPS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180975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9200" y="203835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MEDLINE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8200" y="257175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their Platinum Sponsorships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32451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CAPITAL HEALTH CONSULTING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98906" y="2495550"/>
            <a:ext cx="64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62400" y="272415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PITTA BISHOP &amp; </a:t>
            </a:r>
          </a:p>
          <a:p>
            <a:r>
              <a:rPr lang="en-US" sz="4000" dirty="0" smtClean="0">
                <a:solidFill>
                  <a:srgbClr val="F37321"/>
                </a:solidFill>
                <a:latin typeface="Archivo Black" panose="020B0A04020102020204" pitchFamily="34" charset="0"/>
                <a:cs typeface="Aharoni" panose="02010803020104030203" pitchFamily="2" charset="-79"/>
              </a:rPr>
              <a:t>DEL GIORNO LLC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6800" y="394335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their Gold Sponsorships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r"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7" grpId="0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7304" y="13335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CONGRATULATIONS TO OUR HONOREES</a:t>
            </a:r>
            <a:endParaRPr lang="en-US" sz="2000" dirty="0">
              <a:solidFill>
                <a:srgbClr val="C15DA3"/>
              </a:solidFill>
              <a:latin typeface="Archivo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675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6889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KONICA MINOLTA, RICK PIRROTTA</a:t>
            </a:r>
            <a:endParaRPr lang="en-US" sz="2200" dirty="0">
              <a:solidFill>
                <a:srgbClr val="6889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86" y="176039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6889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JOSHUA HIRSCH</a:t>
            </a:r>
            <a:endParaRPr lang="en-US" sz="2200" dirty="0">
              <a:solidFill>
                <a:srgbClr val="6889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5548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15D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AHRC NYC’s Corporate Leadership Award</a:t>
            </a:r>
            <a:endParaRPr lang="en-US" sz="2000" dirty="0">
              <a:solidFill>
                <a:srgbClr val="C15D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4139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15D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AHRC NYC’s Anne Kraus Award</a:t>
            </a:r>
            <a:endParaRPr lang="en-US" sz="2000" dirty="0">
              <a:solidFill>
                <a:srgbClr val="C15D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557" y="32461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15D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AHRC NYC’s Humanitarian Award</a:t>
            </a:r>
            <a:endParaRPr lang="en-US" sz="2000" dirty="0">
              <a:solidFill>
                <a:srgbClr val="C15D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7398" y="2903393"/>
            <a:ext cx="9208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6889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HENSLEY</a:t>
            </a:r>
            <a:endParaRPr lang="en-US" sz="2200" dirty="0">
              <a:solidFill>
                <a:srgbClr val="6889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50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/>
      <p:bldP spid="6" grpId="2"/>
      <p:bldP spid="6" grpId="3"/>
      <p:bldP spid="7" grpId="0"/>
      <p:bldP spid="7" grpId="1"/>
      <p:bldP spid="7" grpId="2"/>
      <p:bldP spid="9" grpId="1"/>
      <p:bldP spid="9" grpId="2"/>
      <p:bldP spid="10" grpId="0"/>
      <p:bldP spid="10" grpId="1"/>
      <p:bldP spid="11" grpId="0"/>
      <p:bldP spid="11" grpId="1"/>
      <p:bldP spid="14" grpId="0"/>
      <p:bldP spid="14" grpId="1"/>
      <p:bldP spid="1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126742"/>
            <a:ext cx="419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Platinum 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Level</a:t>
            </a:r>
          </a:p>
          <a:p>
            <a:r>
              <a:rPr lang="en-US" sz="5000" dirty="0" smtClean="0">
                <a:solidFill>
                  <a:srgbClr val="66576B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9050"/>
            <a:ext cx="3858482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79" y="-10702"/>
            <a:ext cx="3974523" cy="501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-1162050"/>
            <a:ext cx="529936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3974523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11" y="-552450"/>
            <a:ext cx="5299364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3974523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77" y="-781050"/>
            <a:ext cx="4946073" cy="6400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77" y="-171450"/>
            <a:ext cx="4239491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233785" cy="5143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-857250"/>
            <a:ext cx="5299364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03" y="0"/>
            <a:ext cx="3924897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45" y="-19050"/>
            <a:ext cx="3974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>
                <a:lumMod val="80000"/>
                <a:alpha val="86000"/>
              </a:srgb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126742"/>
            <a:ext cx="419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Gold 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Level</a:t>
            </a:r>
          </a:p>
          <a:p>
            <a:r>
              <a:rPr lang="en-US" sz="5000" dirty="0" smtClean="0">
                <a:solidFill>
                  <a:srgbClr val="C15DA3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8576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94" y="0"/>
            <a:ext cx="3899506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08" y="0"/>
            <a:ext cx="4033392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7" y="0"/>
            <a:ext cx="3974523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717804"/>
            <a:ext cx="4946073" cy="640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1085850"/>
            <a:ext cx="5593773" cy="723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3974523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477370"/>
            <a:ext cx="4343400" cy="5620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1162050"/>
            <a:ext cx="4946073" cy="6400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53" y="0"/>
            <a:ext cx="3789947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21" y="0"/>
            <a:ext cx="3918379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-628650"/>
            <a:ext cx="4946073" cy="6400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3974523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5" y="57150"/>
            <a:ext cx="3908435" cy="514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857625" cy="5143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64" y="-9525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50000"/>
              </a:schemeClr>
            </a:gs>
            <a:gs pos="63000">
              <a:srgbClr val="FFFFFF"/>
            </a:gs>
            <a:gs pos="67000">
              <a:schemeClr val="bg1">
                <a:lumMod val="75000"/>
              </a:schemeClr>
            </a:gs>
            <a:gs pos="74000">
              <a:schemeClr val="bg1">
                <a:lumMod val="50000"/>
              </a:schemeClr>
            </a:gs>
            <a:gs pos="82001">
              <a:srgbClr val="777777"/>
            </a:gs>
            <a:gs pos="100000">
              <a:srgbClr val="EAEA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26742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Silver 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Level</a:t>
            </a:r>
          </a:p>
          <a:p>
            <a:r>
              <a:rPr lang="en-US" sz="5000" dirty="0" smtClean="0">
                <a:solidFill>
                  <a:srgbClr val="6889C6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2" y="19050"/>
            <a:ext cx="3993238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"/>
            <a:ext cx="3857625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0" y="63371"/>
            <a:ext cx="385762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57150"/>
            <a:ext cx="3857625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9050"/>
            <a:ext cx="3974523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7" y="57150"/>
            <a:ext cx="3974523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82" y="57150"/>
            <a:ext cx="5248918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1"/>
            <a:ext cx="3899506" cy="5143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9050"/>
            <a:ext cx="3974523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79" y="-609600"/>
            <a:ext cx="3974523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19050"/>
            <a:ext cx="3974523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0" y="260583"/>
            <a:ext cx="3974523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54" y="-39498"/>
            <a:ext cx="3974523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19051"/>
            <a:ext cx="3857625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02" y="33906"/>
            <a:ext cx="3857625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-19050"/>
            <a:ext cx="38360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26742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Special</a:t>
            </a:r>
          </a:p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Thanks</a:t>
            </a:r>
          </a:p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To Our</a:t>
            </a:r>
          </a:p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White </a:t>
            </a:r>
          </a:p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Level</a:t>
            </a:r>
          </a:p>
          <a:p>
            <a:r>
              <a:rPr lang="en-US" sz="5000" dirty="0" smtClean="0">
                <a:solidFill>
                  <a:srgbClr val="5BBA4C"/>
                </a:solidFill>
                <a:latin typeface="Archivo Black" panose="020B0A04020102020204" pitchFamily="34" charset="0"/>
              </a:rPr>
              <a:t>Supporters</a:t>
            </a:r>
          </a:p>
          <a:p>
            <a:pPr algn="ctr"/>
            <a:endParaRPr lang="en-US" sz="2000" dirty="0">
              <a:solidFill>
                <a:srgbClr val="C15DA3"/>
              </a:solidFill>
              <a:latin typeface="MinervaModern Blac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9050"/>
            <a:ext cx="3974523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247650"/>
            <a:ext cx="3904471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7" y="-57150"/>
            <a:ext cx="397452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71450"/>
            <a:ext cx="397452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7" y="-171450"/>
            <a:ext cx="3974523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71450"/>
            <a:ext cx="3974523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95250"/>
            <a:ext cx="3974523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7" y="-171450"/>
            <a:ext cx="3974523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7" y="0"/>
            <a:ext cx="3974523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7" y="0"/>
            <a:ext cx="3974523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3974523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77" y="0"/>
            <a:ext cx="3974523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7" y="0"/>
            <a:ext cx="3974523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974523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974523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974523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88" y="0"/>
            <a:ext cx="5524312" cy="5143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77" y="0"/>
            <a:ext cx="3974523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0"/>
            <a:ext cx="3974523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7" y="0"/>
            <a:ext cx="3974523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3974523" cy="514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3974523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77" y="0"/>
            <a:ext cx="3974523" cy="514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77" y="0"/>
            <a:ext cx="3974523" cy="5143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3974523" cy="5143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10" y="-285750"/>
            <a:ext cx="3825490" cy="514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943562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7" y="0"/>
            <a:ext cx="3974523" cy="5143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7" y="0"/>
            <a:ext cx="3974523" cy="51435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7" y="19050"/>
            <a:ext cx="3886200" cy="5029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974523" cy="51435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22" y="1905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1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66120</TotalTime>
  <Words>382</Words>
  <Application>Microsoft Office PowerPoint</Application>
  <PresentationFormat>On-screen Show (16:9)</PresentationFormat>
  <Paragraphs>210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AHRC New York City’s 68th Annual Dinner Celebration</dc:title>
  <dc:creator>Jennifer Amendola</dc:creator>
  <cp:lastModifiedBy>Jennifer Amendola</cp:lastModifiedBy>
  <cp:revision>223</cp:revision>
  <dcterms:created xsi:type="dcterms:W3CDTF">2017-05-09T13:58:57Z</dcterms:created>
  <dcterms:modified xsi:type="dcterms:W3CDTF">2018-05-10T19:06:09Z</dcterms:modified>
</cp:coreProperties>
</file>